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21"/>
  </p:sldMasterIdLst>
  <p:notesMasterIdLst>
    <p:notesMasterId r:id="rId44"/>
  </p:notesMasterIdLst>
  <p:handoutMasterIdLst>
    <p:handoutMasterId r:id="rId45"/>
  </p:handoutMasterIdLst>
  <p:sldIdLst>
    <p:sldId id="256" r:id="rId22"/>
    <p:sldId id="278" r:id="rId23"/>
    <p:sldId id="390" r:id="rId24"/>
    <p:sldId id="347" r:id="rId25"/>
    <p:sldId id="280" r:id="rId26"/>
    <p:sldId id="358" r:id="rId27"/>
    <p:sldId id="385" r:id="rId28"/>
    <p:sldId id="400" r:id="rId29"/>
    <p:sldId id="401" r:id="rId30"/>
    <p:sldId id="402" r:id="rId31"/>
    <p:sldId id="405" r:id="rId32"/>
    <p:sldId id="371" r:id="rId33"/>
    <p:sldId id="372" r:id="rId34"/>
    <p:sldId id="403" r:id="rId35"/>
    <p:sldId id="404" r:id="rId36"/>
    <p:sldId id="399" r:id="rId37"/>
    <p:sldId id="343" r:id="rId38"/>
    <p:sldId id="344" r:id="rId39"/>
    <p:sldId id="345" r:id="rId40"/>
    <p:sldId id="346" r:id="rId41"/>
    <p:sldId id="338" r:id="rId42"/>
    <p:sldId id="351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2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4434" autoAdjust="0"/>
  </p:normalViewPr>
  <p:slideViewPr>
    <p:cSldViewPr snapToGrid="0" snapToObjects="1">
      <p:cViewPr varScale="1">
        <p:scale>
          <a:sx n="118" d="100"/>
          <a:sy n="118" d="100"/>
        </p:scale>
        <p:origin x="104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1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viewProps" Target="view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8.xml"/><Relationship Id="rId11" Type="http://schemas.openxmlformats.org/officeDocument/2006/relationships/customXml" Target="../customXml/item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10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theme" Target="theme/theme1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presProps" Target="presProps.xml"/><Relationship Id="rId20" Type="http://schemas.openxmlformats.org/officeDocument/2006/relationships/customXml" Target="../customXml/item20.xml"/><Relationship Id="rId41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E13E3-43CD-4856-B29A-DEBA99502449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0D710-4990-4DE6-B113-6B7468E84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21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718D9-81A4-4179-9D96-4C5165BE3C9D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AF7E2-DA0A-486D-9A29-7D21A924E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37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Between 2009-2015, 53</a:t>
            </a:r>
            <a:r>
              <a:rPr lang="en-US" baseline="0" dirty="0"/>
              <a:t> million acres of grassland converted across the Great Plains region, a 2% annual loss that sums to an area rivalling that of the State of Kansas.  In 2014, the Great Plains lost more acres of grassland to conversion than the Brazilian Amazon.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8AF7E2-DA0A-486D-9A29-7D21A924ED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82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84225" indent="-301625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208088" indent="-2413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90688" indent="-2413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174875" indent="-2413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632075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3089275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546475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4003675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101483-C923-4A13-B19C-C8C2FB43CD39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557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341745" y="6211541"/>
            <a:ext cx="1681019" cy="466350"/>
          </a:xfrm>
          <a:prstGeom prst="rect">
            <a:avLst/>
          </a:prstGeom>
          <a:solidFill>
            <a:srgbClr val="51269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18" y="6274567"/>
            <a:ext cx="3547536" cy="4033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10/8/2018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29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7101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7345"/>
            <a:ext cx="8229600" cy="39901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341745" y="6211541"/>
            <a:ext cx="1681019" cy="466350"/>
          </a:xfrm>
          <a:prstGeom prst="rect">
            <a:avLst/>
          </a:prstGeom>
          <a:solidFill>
            <a:srgbClr val="51269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18" y="6274567"/>
            <a:ext cx="3547536" cy="4033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341745" y="6211541"/>
            <a:ext cx="1681019" cy="466350"/>
          </a:xfrm>
          <a:prstGeom prst="rect">
            <a:avLst/>
          </a:prstGeom>
          <a:solidFill>
            <a:srgbClr val="51269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18" y="6274567"/>
            <a:ext cx="3547536" cy="4033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31112"/>
            <a:ext cx="4038600" cy="40801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31112"/>
            <a:ext cx="4038600" cy="40801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41745" y="6211541"/>
            <a:ext cx="1681019" cy="466350"/>
          </a:xfrm>
          <a:prstGeom prst="rect">
            <a:avLst/>
          </a:prstGeom>
          <a:solidFill>
            <a:srgbClr val="51269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18" y="6274567"/>
            <a:ext cx="3547536" cy="40332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07101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2782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41745" y="6211541"/>
            <a:ext cx="1681019" cy="466350"/>
          </a:xfrm>
          <a:prstGeom prst="rect">
            <a:avLst/>
          </a:prstGeom>
          <a:solidFill>
            <a:srgbClr val="51269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18" y="6274567"/>
            <a:ext cx="3547536" cy="4033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755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341745" y="6211541"/>
            <a:ext cx="1681019" cy="466350"/>
          </a:xfrm>
          <a:prstGeom prst="rect">
            <a:avLst/>
          </a:prstGeom>
          <a:solidFill>
            <a:srgbClr val="51269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18" y="6274567"/>
            <a:ext cx="3547536" cy="4033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41745" y="6211541"/>
            <a:ext cx="1681019" cy="466350"/>
          </a:xfrm>
          <a:prstGeom prst="rect">
            <a:avLst/>
          </a:prstGeom>
          <a:solidFill>
            <a:srgbClr val="512699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18" y="6274567"/>
            <a:ext cx="3547536" cy="4033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C792F-31EE-C344-A2D6-ED544E6AF3F4}" type="datetimeFigureOut">
              <a:rPr lang="en-US" smtClean="0"/>
              <a:pPr/>
              <a:t>10/8/2018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48600" y="6453691"/>
            <a:ext cx="1146273" cy="26596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60000"/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C792F-31EE-C344-A2D6-ED544E6AF3F4}" type="datetimeFigureOut">
              <a:rPr lang="en-US" smtClean="0"/>
              <a:pPr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DBE74-70D2-8C43-ADAD-6EB1AA575FD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new template.jpg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148363" y="3539209"/>
            <a:ext cx="7009222" cy="931191"/>
          </a:xfrm>
        </p:spPr>
        <p:txBody>
          <a:bodyPr>
            <a:no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J.M. Shawn Hutchinson, Hilda Onuoha, and Austin R. Braget</a:t>
            </a:r>
            <a:br>
              <a:rPr lang="en-US" sz="1800" baseline="30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Department of Geography, Kansas State University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Manhattan, Kansas 66506 USA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428" y="5223855"/>
            <a:ext cx="2013145" cy="46710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98666" y="1315728"/>
            <a:ext cx="8346669" cy="1470025"/>
          </a:xfrm>
        </p:spPr>
        <p:txBody>
          <a:bodyPr>
            <a:no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Series Analysis of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Phenometrics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Long-Term Vegetation Trends for the 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Great Plains Ecoregion using Moderate Resolution Satellite Imagery</a:t>
            </a:r>
            <a:endParaRPr 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325091-FF44-4E81-BBFB-73C410B422D5}"/>
              </a:ext>
            </a:extLst>
          </p:cNvPr>
          <p:cNvSpPr txBox="1"/>
          <p:nvPr/>
        </p:nvSpPr>
        <p:spPr>
          <a:xfrm>
            <a:off x="328990" y="177563"/>
            <a:ext cx="8266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BFAST-Detected Season of </a:t>
            </a:r>
            <a:r>
              <a:rPr lang="en-US" sz="2400" b="1" dirty="0">
                <a:solidFill>
                  <a:prstClr val="black"/>
                </a:solidFill>
                <a:latin typeface="Calibri"/>
              </a:rPr>
              <a:t>Largest Magnitude Break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2001-2017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MODIS MOD13Q1 16-day NDVI composite image time series; 391 total images</a:t>
            </a:r>
            <a:r>
              <a:rPr lang="en-US" altLang="en-US" sz="1200" dirty="0">
                <a:solidFill>
                  <a:prstClr val="black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; maximum of 1 break per year detected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3C1FC-9A2A-4239-8BF2-6750B3EF3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7"/>
          <a:stretch/>
        </p:blipFill>
        <p:spPr>
          <a:xfrm>
            <a:off x="216903" y="888630"/>
            <a:ext cx="5196669" cy="5857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B844F9-465F-4D81-A330-EF352DEC7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106" y="888630"/>
            <a:ext cx="3200400" cy="319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50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A23CF4-E3B5-46BD-85C1-D8E9F8003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152" y="0"/>
            <a:ext cx="478971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B4B98A-9259-4A8F-AA19-C4550DEF7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27" y="72133"/>
            <a:ext cx="3303301" cy="160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17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8990" y="177563"/>
            <a:ext cx="4250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Land Surface Phenology</a:t>
            </a:r>
            <a:br>
              <a:rPr lang="en-US" sz="2400" b="1" dirty="0">
                <a:solidFill>
                  <a:prstClr val="black"/>
                </a:solidFill>
              </a:rPr>
            </a:br>
            <a:r>
              <a:rPr lang="en-US" sz="1200" dirty="0">
                <a:solidFill>
                  <a:prstClr val="black"/>
                </a:solidFill>
              </a:rPr>
              <a:t>Study of the natural seasonal cycle of plant life using sensor data.</a:t>
            </a:r>
            <a:endParaRPr lang="en-US" sz="1200" i="1" kern="0" dirty="0">
              <a:solidFill>
                <a:prstClr val="black"/>
              </a:solidFill>
            </a:endParaRPr>
          </a:p>
        </p:txBody>
      </p:sp>
      <p:sp>
        <p:nvSpPr>
          <p:cNvPr id="8" name="Content Placeholder 7"/>
          <p:cNvSpPr txBox="1">
            <a:spLocks/>
          </p:cNvSpPr>
          <p:nvPr/>
        </p:nvSpPr>
        <p:spPr>
          <a:xfrm>
            <a:off x="457200" y="1279691"/>
            <a:ext cx="8193186" cy="416772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Phenometrics</a:t>
            </a:r>
            <a:r>
              <a:rPr lang="en-US" sz="2400" dirty="0"/>
              <a:t> measure key stages of plant development</a:t>
            </a:r>
          </a:p>
          <a:p>
            <a:r>
              <a:rPr lang="en-US" sz="2400" dirty="0"/>
              <a:t>13 distinct </a:t>
            </a:r>
            <a:r>
              <a:rPr lang="en-US" sz="2400" dirty="0" err="1"/>
              <a:t>phenometrics</a:t>
            </a:r>
            <a:r>
              <a:rPr lang="en-US" sz="2400" dirty="0"/>
              <a:t> assessed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EF266-3665-48F5-9ACD-5BBBEB38A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477" y="2347839"/>
            <a:ext cx="5822418" cy="363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53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BF7FB4-0DC6-4AB3-AA9F-E9F20EAC0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26" y="1378800"/>
            <a:ext cx="5383496" cy="4371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8990" y="177563"/>
            <a:ext cx="5762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prstClr val="black"/>
                </a:solidFill>
              </a:rPr>
              <a:t>Phenometric</a:t>
            </a:r>
            <a:r>
              <a:rPr lang="en-US" sz="2400" b="1" dirty="0">
                <a:solidFill>
                  <a:prstClr val="black"/>
                </a:solidFill>
              </a:rPr>
              <a:t> Extraction with TIMESAT</a:t>
            </a:r>
            <a:br>
              <a:rPr lang="en-US" sz="2400" b="1" dirty="0">
                <a:solidFill>
                  <a:prstClr val="black"/>
                </a:solidFill>
              </a:rPr>
            </a:br>
            <a:r>
              <a:rPr lang="en-US" altLang="en-US" sz="1200" dirty="0" err="1">
                <a:solidFill>
                  <a:prstClr val="black"/>
                </a:solidFill>
                <a:cs typeface="Arial" panose="020B0604020202020204" pitchFamily="34" charset="0"/>
              </a:rPr>
              <a:t>Eklundh</a:t>
            </a:r>
            <a:r>
              <a:rPr lang="en-US" altLang="en-US" sz="1200" dirty="0">
                <a:solidFill>
                  <a:prstClr val="black"/>
                </a:solidFill>
                <a:cs typeface="Arial" panose="020B0604020202020204" pitchFamily="34" charset="0"/>
              </a:rPr>
              <a:t>, L., and </a:t>
            </a:r>
            <a:r>
              <a:rPr lang="en-US" altLang="en-US" sz="1200" dirty="0" err="1">
                <a:solidFill>
                  <a:prstClr val="black"/>
                </a:solidFill>
                <a:cs typeface="Arial" panose="020B0604020202020204" pitchFamily="34" charset="0"/>
              </a:rPr>
              <a:t>Jönsson</a:t>
            </a:r>
            <a:r>
              <a:rPr lang="en-US" altLang="en-US" sz="1200" dirty="0">
                <a:solidFill>
                  <a:prstClr val="black"/>
                </a:solidFill>
                <a:cs typeface="Arial" panose="020B0604020202020204" pitchFamily="34" charset="0"/>
              </a:rPr>
              <a:t>, P. 2010. </a:t>
            </a:r>
            <a:r>
              <a:rPr lang="en-US" altLang="en-US" sz="1200" dirty="0" err="1">
                <a:solidFill>
                  <a:prstClr val="black"/>
                </a:solidFill>
                <a:cs typeface="Arial" panose="020B0604020202020204" pitchFamily="34" charset="0"/>
              </a:rPr>
              <a:t>Timesat</a:t>
            </a:r>
            <a:r>
              <a:rPr lang="en-US" altLang="en-US" sz="1200" dirty="0">
                <a:solidFill>
                  <a:prstClr val="black"/>
                </a:solidFill>
                <a:cs typeface="Arial" panose="020B0604020202020204" pitchFamily="34" charset="0"/>
              </a:rPr>
              <a:t> 3.0 Software Manual. Lund University, Sweden.</a:t>
            </a:r>
            <a:endParaRPr lang="en-US" i="1" kern="0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714" y="1342590"/>
            <a:ext cx="2957739" cy="28499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405173" y="1378801"/>
            <a:ext cx="460572" cy="281369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Left Brace 10"/>
          <p:cNvSpPr/>
          <p:nvPr/>
        </p:nvSpPr>
        <p:spPr>
          <a:xfrm>
            <a:off x="158613" y="3769686"/>
            <a:ext cx="153746" cy="1732898"/>
          </a:xfrm>
          <a:prstGeom prst="leftBrac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44431" y="4485235"/>
            <a:ext cx="2444269" cy="109908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202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E349A-7F69-48F3-82C7-38FC93DD7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34" t="10849" r="25513" b="949"/>
          <a:stretch/>
        </p:blipFill>
        <p:spPr>
          <a:xfrm>
            <a:off x="906308" y="955851"/>
            <a:ext cx="3665692" cy="56276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7208FB-C66D-4FE2-B697-D936D904FD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283" t="10575" r="26018"/>
          <a:stretch/>
        </p:blipFill>
        <p:spPr>
          <a:xfrm>
            <a:off x="4572000" y="934228"/>
            <a:ext cx="3701822" cy="5737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B8DE4-23D1-4883-AF0C-63C1114BF73D}"/>
              </a:ext>
            </a:extLst>
          </p:cNvPr>
          <p:cNvSpPr txBox="1"/>
          <p:nvPr/>
        </p:nvSpPr>
        <p:spPr>
          <a:xfrm>
            <a:off x="328990" y="177563"/>
            <a:ext cx="4508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Mean Maximum NDVI, 2001-2015</a:t>
            </a:r>
            <a:endParaRPr lang="en-US" sz="1200" i="1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301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E61CAC-AD53-4FF7-A9DD-4B2280D93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39" t="10622" r="24755"/>
          <a:stretch/>
        </p:blipFill>
        <p:spPr>
          <a:xfrm>
            <a:off x="906308" y="943183"/>
            <a:ext cx="3665693" cy="57372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08632A-1549-4D69-A8AD-57CA5BD0DB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372" t="8950" r="23830"/>
          <a:stretch/>
        </p:blipFill>
        <p:spPr>
          <a:xfrm>
            <a:off x="4572000" y="847594"/>
            <a:ext cx="3773979" cy="58441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453552-06E1-4398-B643-DF188239E846}"/>
              </a:ext>
            </a:extLst>
          </p:cNvPr>
          <p:cNvSpPr txBox="1"/>
          <p:nvPr/>
        </p:nvSpPr>
        <p:spPr>
          <a:xfrm>
            <a:off x="328990" y="177563"/>
            <a:ext cx="6000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Mean Growing Season Length, 2001-2015</a:t>
            </a:r>
            <a:br>
              <a:rPr lang="en-US" sz="2400" b="1" dirty="0">
                <a:solidFill>
                  <a:prstClr val="black"/>
                </a:solidFill>
              </a:rPr>
            </a:br>
            <a:r>
              <a:rPr lang="en-US" sz="1200" dirty="0">
                <a:solidFill>
                  <a:prstClr val="black"/>
                </a:solidFill>
              </a:rPr>
              <a:t>Numbers represent “composite period days” – multiply by 16 to obtain season length in days.</a:t>
            </a:r>
            <a:endParaRPr lang="en-US" sz="1200" i="1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338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148363" y="3539209"/>
            <a:ext cx="7009222" cy="931191"/>
          </a:xfrm>
        </p:spPr>
        <p:txBody>
          <a:bodyPr>
            <a:no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J.M. Shawn Hutchinson, Hilda Onuoha, and Austin R. Braget</a:t>
            </a:r>
            <a:br>
              <a:rPr lang="en-US" sz="1800" baseline="300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Department of Geography, Kansas State University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Manhattan, Kansas 66506 USA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428" y="5223855"/>
            <a:ext cx="2013145" cy="46710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98666" y="1315728"/>
            <a:ext cx="8346669" cy="1470025"/>
          </a:xfrm>
        </p:spPr>
        <p:txBody>
          <a:bodyPr>
            <a:no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Series Analysis of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Phenometrics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Long-Term Vegetation Trends for the 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Great Plains Ecoregion using Moderate Resolution Satellite Imagery</a:t>
            </a:r>
            <a:endParaRPr 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915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58164"/>
            <a:ext cx="9144000" cy="54651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5009" y="158519"/>
            <a:ext cx="637192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Oakleaf</a:t>
            </a:r>
            <a:r>
              <a:rPr lang="en-US" sz="1000" dirty="0"/>
              <a:t>, J.R., C.M. Kennedy, S. Baruch-</a:t>
            </a:r>
            <a:r>
              <a:rPr lang="en-US" sz="1000" dirty="0" err="1"/>
              <a:t>Mordo</a:t>
            </a:r>
            <a:r>
              <a:rPr lang="en-US" sz="1000" dirty="0"/>
              <a:t>, P.C. West, J.S. Gerber, L. Jarvis, J. </a:t>
            </a:r>
            <a:r>
              <a:rPr lang="en-US" sz="1000" dirty="0" err="1"/>
              <a:t>Kiesecker</a:t>
            </a:r>
            <a:r>
              <a:rPr lang="en-US" sz="1000" dirty="0"/>
              <a:t>.  2015.  A world at risk: Aggregating development trends to forecast global habitat conversion.  PLOS One  </a:t>
            </a:r>
            <a:r>
              <a:rPr lang="en-US" sz="1000" dirty="0" err="1"/>
              <a:t>doi</a:t>
            </a:r>
            <a:r>
              <a:rPr lang="en-US" sz="1000" dirty="0"/>
              <a:t>:  10.1371/journal.pone.0138334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68965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197" y="478348"/>
            <a:ext cx="5980918" cy="61757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5009" y="94847"/>
            <a:ext cx="637192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World Wildlife Fund.  2016.  </a:t>
            </a:r>
            <a:r>
              <a:rPr lang="en-US" sz="1000" dirty="0" err="1"/>
              <a:t>Plowprint</a:t>
            </a:r>
            <a:r>
              <a:rPr lang="en-US" sz="1000" dirty="0"/>
              <a:t> Annual Report 2016.  Northern Great Plains Program, Bozeman, MT.</a:t>
            </a:r>
          </a:p>
        </p:txBody>
      </p:sp>
    </p:spTree>
    <p:extLst>
      <p:ext uri="{BB962C8B-B14F-4D97-AF65-F5344CB8AC3E}">
        <p14:creationId xmlns:p14="http://schemas.microsoft.com/office/powerpoint/2010/main" val="2527300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41" y="607996"/>
            <a:ext cx="4352570" cy="60521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5009" y="94847"/>
            <a:ext cx="84996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Ratajczak</a:t>
            </a:r>
            <a:r>
              <a:rPr lang="en-US" sz="1000" dirty="0"/>
              <a:t>, Z., J.M. Briggs, D.G. Goodin, L. Luo, R.L. Mohler, J. Nippert, and B. Obermeyer.  2016.  Assessing the potential for transitions from tallgrass prairie to woodlands:  Are we operating beyond critical fire thresholds?  </a:t>
            </a:r>
            <a:r>
              <a:rPr lang="en-US" sz="1000" i="1" dirty="0"/>
              <a:t>Rangeland Ecology &amp; Management</a:t>
            </a:r>
            <a:r>
              <a:rPr lang="en-US" sz="1000" dirty="0"/>
              <a:t> 69(4):  280-287.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36633"/>
          <a:stretch/>
        </p:blipFill>
        <p:spPr>
          <a:xfrm>
            <a:off x="5033110" y="1085921"/>
            <a:ext cx="3687810" cy="2447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3132"/>
          <a:stretch/>
        </p:blipFill>
        <p:spPr>
          <a:xfrm>
            <a:off x="5804209" y="3966557"/>
            <a:ext cx="2145612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56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1445"/>
            <a:ext cx="8229600" cy="3990110"/>
          </a:xfrm>
        </p:spPr>
        <p:txBody>
          <a:bodyPr>
            <a:normAutofit/>
          </a:bodyPr>
          <a:lstStyle/>
          <a:p>
            <a:r>
              <a:rPr lang="en-US" dirty="0"/>
              <a:t>How have grasslands in the Great Plains changed over the period 2001-2017?  </a:t>
            </a:r>
          </a:p>
          <a:p>
            <a:r>
              <a:rPr lang="en-US" dirty="0"/>
              <a:t>How might these changes impact the provision of selected grassland-related ecosystem services? </a:t>
            </a:r>
          </a:p>
        </p:txBody>
      </p:sp>
    </p:spTree>
    <p:extLst>
      <p:ext uri="{BB962C8B-B14F-4D97-AF65-F5344CB8AC3E}">
        <p14:creationId xmlns:p14="http://schemas.microsoft.com/office/powerpoint/2010/main" val="3615966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0113" y="177563"/>
            <a:ext cx="3949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2400" b="1" dirty="0"/>
              <a:t>Grassland Ecosystem Services</a:t>
            </a:r>
            <a:endParaRPr lang="en-US" i="1" kern="0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94" y="1045432"/>
            <a:ext cx="3788716" cy="25258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883" y="1045433"/>
            <a:ext cx="3790776" cy="25258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18793"/>
          <a:stretch/>
        </p:blipFill>
        <p:spPr>
          <a:xfrm>
            <a:off x="720873" y="3676027"/>
            <a:ext cx="3794469" cy="25278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-1251" t="42837" r="1251" b="7737"/>
          <a:stretch/>
        </p:blipFill>
        <p:spPr>
          <a:xfrm>
            <a:off x="4548006" y="3676027"/>
            <a:ext cx="3831653" cy="25252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0873" y="2967093"/>
            <a:ext cx="2106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Fodder for Livestock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Food and Medicine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63832" y="2967093"/>
            <a:ext cx="1820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</a:rPr>
              <a:t>Clean Water</a:t>
            </a:r>
            <a:br>
              <a:rPr lang="en-US" sz="1400" b="1" dirty="0">
                <a:solidFill>
                  <a:schemeClr val="bg1"/>
                </a:solidFill>
              </a:rPr>
            </a:br>
            <a:r>
              <a:rPr lang="en-US" sz="1400" b="1" dirty="0">
                <a:solidFill>
                  <a:schemeClr val="bg1"/>
                </a:solidFill>
              </a:rPr>
              <a:t>Flood Prevention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52198" y="5580405"/>
            <a:ext cx="2431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</a:rPr>
              <a:t>Recreation</a:t>
            </a:r>
            <a:br>
              <a:rPr lang="en-US" sz="1400" b="1" dirty="0">
                <a:solidFill>
                  <a:schemeClr val="bg1"/>
                </a:solidFill>
              </a:rPr>
            </a:br>
            <a:r>
              <a:rPr lang="en-US" sz="1400" b="1" dirty="0">
                <a:solidFill>
                  <a:schemeClr val="bg1"/>
                </a:solidFill>
              </a:rPr>
              <a:t>Spiritual and Aesthetics</a:t>
            </a:r>
          </a:p>
        </p:txBody>
      </p:sp>
    </p:spTree>
    <p:extLst>
      <p:ext uri="{BB962C8B-B14F-4D97-AF65-F5344CB8AC3E}">
        <p14:creationId xmlns:p14="http://schemas.microsoft.com/office/powerpoint/2010/main" val="2027350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8233973"/>
              </p:ext>
            </p:extLst>
          </p:nvPr>
        </p:nvGraphicFramePr>
        <p:xfrm>
          <a:off x="381000" y="1492173"/>
          <a:ext cx="8534400" cy="41481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5373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latin typeface="Verdana"/>
                          <a:cs typeface="Verdana"/>
                        </a:rPr>
                        <a:t>Ecosystem Service Category</a:t>
                      </a:r>
                      <a:endParaRPr lang="en-US" sz="1800" b="1" i="0" u="none" strike="noStrike" dirty="0">
                        <a:latin typeface="Verdana"/>
                        <a:cs typeface="Verdana"/>
                      </a:endParaRPr>
                    </a:p>
                  </a:txBody>
                  <a:tcPr marL="12700" marR="12700" marT="12701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latin typeface="Verdana"/>
                          <a:cs typeface="Verdana"/>
                        </a:rPr>
                        <a:t>Value $(2004)/ha/</a:t>
                      </a:r>
                      <a:r>
                        <a:rPr lang="en-US" sz="1800" b="1" i="0" u="none" strike="noStrike" dirty="0" err="1">
                          <a:latin typeface="Verdana"/>
                          <a:cs typeface="Verdana"/>
                        </a:rPr>
                        <a:t>yr</a:t>
                      </a:r>
                      <a:endParaRPr lang="en-US" sz="1800" b="1" i="0" u="none" strike="noStrike" dirty="0">
                        <a:latin typeface="Verdana"/>
                        <a:cs typeface="Verdana"/>
                      </a:endParaRPr>
                    </a:p>
                  </a:txBody>
                  <a:tcPr marL="12700" marR="12700" marT="12701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latin typeface="Verdana"/>
                        <a:cs typeface="Verdana"/>
                      </a:endParaRPr>
                    </a:p>
                  </a:txBody>
                  <a:tcPr marL="12700" marR="12700" marT="12699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65"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latin typeface="Verdana"/>
                        <a:cs typeface="Verdana"/>
                      </a:endParaRPr>
                    </a:p>
                  </a:txBody>
                  <a:tcPr marL="12700" marR="12700" marT="12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latin typeface="Verdana"/>
                          <a:cs typeface="Verdana"/>
                        </a:rPr>
                        <a:t>Native</a:t>
                      </a:r>
                      <a:endParaRPr lang="en-US" sz="1800" b="1" i="0" u="none" strike="noStrike" dirty="0">
                        <a:latin typeface="Verdana"/>
                        <a:cs typeface="Verdana"/>
                      </a:endParaRPr>
                    </a:p>
                  </a:txBody>
                  <a:tcPr marL="12700" marR="12700" marT="127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latin typeface="Verdana"/>
                          <a:cs typeface="Verdana"/>
                        </a:rPr>
                        <a:t>Restored</a:t>
                      </a:r>
                      <a:endParaRPr lang="en-US" sz="1800" b="1" i="0" u="none" strike="noStrike" dirty="0">
                        <a:latin typeface="Verdana"/>
                        <a:cs typeface="Verdana"/>
                      </a:endParaRPr>
                    </a:p>
                  </a:txBody>
                  <a:tcPr marL="12700" marR="12700" marT="12701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latin typeface="Calibri"/>
                          <a:cs typeface="Calibri"/>
                        </a:rPr>
                        <a:t>Gas Regulation</a:t>
                      </a:r>
                      <a:endParaRPr lang="en-US" sz="1800" b="1" i="0" u="none" strike="noStrike" dirty="0">
                        <a:latin typeface="Calibri"/>
                        <a:cs typeface="Calibri"/>
                      </a:endParaRPr>
                    </a:p>
                  </a:txBody>
                  <a:tcPr marL="12700" marR="12700" marT="127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latin typeface="Calibri"/>
                          <a:cs typeface="Calibri"/>
                        </a:rPr>
                        <a:t>7</a:t>
                      </a:r>
                    </a:p>
                  </a:txBody>
                  <a:tcPr marL="12700" marR="12700" marT="12701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Calibri"/>
                          <a:cs typeface="Calibri"/>
                        </a:rPr>
                        <a:t>6</a:t>
                      </a:r>
                    </a:p>
                  </a:txBody>
                  <a:tcPr marL="12700" marR="12700" marT="12701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latin typeface="Calibri"/>
                          <a:cs typeface="Calibri"/>
                        </a:rPr>
                        <a:t>Disturbance Regulation</a:t>
                      </a:r>
                      <a:endParaRPr lang="en-US" sz="1800" b="0" i="0" u="none" strike="noStrike" dirty="0">
                        <a:latin typeface="Calibri"/>
                        <a:cs typeface="Calibri"/>
                      </a:endParaRPr>
                    </a:p>
                  </a:txBody>
                  <a:tcPr marL="12700" marR="12700" marT="127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latin typeface="Calibri"/>
                          <a:cs typeface="Calibri"/>
                        </a:rPr>
                        <a:t>7</a:t>
                      </a:r>
                      <a:endParaRPr lang="en-US" sz="1800" b="1" i="0" u="none" strike="noStrike" dirty="0">
                        <a:latin typeface="Calibri"/>
                        <a:cs typeface="Calibri"/>
                      </a:endParaRPr>
                    </a:p>
                  </a:txBody>
                  <a:tcPr marL="12700" marR="12700" marT="12701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Calibri"/>
                          <a:cs typeface="Calibri"/>
                        </a:rPr>
                        <a:t>7</a:t>
                      </a:r>
                    </a:p>
                  </a:txBody>
                  <a:tcPr marL="12700" marR="12700" marT="12701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latin typeface="Calibri"/>
                          <a:cs typeface="Calibri"/>
                        </a:rPr>
                        <a:t>Water Supply</a:t>
                      </a:r>
                      <a:endParaRPr lang="en-US" sz="1800" b="0" i="0" u="none" strike="noStrike" dirty="0">
                        <a:latin typeface="Calibri"/>
                        <a:cs typeface="Calibri"/>
                      </a:endParaRPr>
                    </a:p>
                  </a:txBody>
                  <a:tcPr marL="12700" marR="12700" marT="127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latin typeface="Calibri"/>
                          <a:cs typeface="Calibri"/>
                        </a:rPr>
                        <a:t>28</a:t>
                      </a:r>
                      <a:endParaRPr lang="en-US" sz="1800" b="1" i="0" u="none" strike="noStrike" dirty="0">
                        <a:latin typeface="Calibri"/>
                        <a:cs typeface="Calibri"/>
                      </a:endParaRPr>
                    </a:p>
                  </a:txBody>
                  <a:tcPr marL="12700" marR="12700" marT="12701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Calibri"/>
                          <a:cs typeface="Calibri"/>
                        </a:rPr>
                        <a:t>19</a:t>
                      </a:r>
                    </a:p>
                  </a:txBody>
                  <a:tcPr marL="12700" marR="12700" marT="12701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latin typeface="Calibri"/>
                          <a:cs typeface="Calibri"/>
                        </a:rPr>
                        <a:t>Nutrient Cycling</a:t>
                      </a:r>
                      <a:endParaRPr lang="en-US" sz="1800" b="1" i="0" u="none" strike="noStrike" dirty="0">
                        <a:latin typeface="Calibri"/>
                        <a:cs typeface="Calibri"/>
                      </a:endParaRPr>
                    </a:p>
                  </a:txBody>
                  <a:tcPr marL="12700" marR="12700" marT="127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latin typeface="Calibri"/>
                          <a:cs typeface="Calibri"/>
                        </a:rPr>
                        <a:t>22</a:t>
                      </a:r>
                      <a:endParaRPr lang="en-US" sz="1800" b="1" i="0" u="none" strike="noStrike" dirty="0">
                        <a:latin typeface="Calibri"/>
                        <a:cs typeface="Calibri"/>
                      </a:endParaRPr>
                    </a:p>
                  </a:txBody>
                  <a:tcPr marL="12700" marR="12700" marT="12701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Calibri"/>
                          <a:cs typeface="Calibri"/>
                        </a:rPr>
                        <a:t>15</a:t>
                      </a:r>
                    </a:p>
                  </a:txBody>
                  <a:tcPr marL="12700" marR="12700" marT="12701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latin typeface="Calibri"/>
                          <a:cs typeface="Calibri"/>
                        </a:rPr>
                        <a:t>Soil Erosion</a:t>
                      </a:r>
                      <a:r>
                        <a:rPr lang="en-US" sz="1800" b="1" u="none" strike="noStrike" baseline="0" dirty="0">
                          <a:latin typeface="Calibri"/>
                          <a:cs typeface="Calibri"/>
                        </a:rPr>
                        <a:t> Control</a:t>
                      </a:r>
                      <a:endParaRPr lang="en-US" sz="1800" b="0" i="0" u="none" strike="noStrike" dirty="0">
                        <a:latin typeface="Calibri"/>
                        <a:cs typeface="Calibri"/>
                      </a:endParaRPr>
                    </a:p>
                  </a:txBody>
                  <a:tcPr marL="12700" marR="12700" marT="127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latin typeface="Calibri"/>
                          <a:cs typeface="Calibri"/>
                        </a:rPr>
                        <a:t>241</a:t>
                      </a:r>
                      <a:endParaRPr lang="en-US" sz="1800" b="1" i="0" u="none" strike="noStrike" dirty="0">
                        <a:latin typeface="Calibri"/>
                        <a:cs typeface="Calibri"/>
                      </a:endParaRPr>
                    </a:p>
                  </a:txBody>
                  <a:tcPr marL="12700" marR="12700" marT="12701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Calibri"/>
                          <a:cs typeface="Calibri"/>
                        </a:rPr>
                        <a:t>175</a:t>
                      </a:r>
                    </a:p>
                  </a:txBody>
                  <a:tcPr marL="12700" marR="12700" marT="12701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latin typeface="Calibri"/>
                          <a:cs typeface="Calibri"/>
                        </a:rPr>
                        <a:t>Agricultural Commodities</a:t>
                      </a:r>
                      <a:endParaRPr lang="en-US" sz="1800" b="1" i="0" u="none" strike="noStrike" dirty="0">
                        <a:latin typeface="Calibri"/>
                        <a:cs typeface="Calibri"/>
                      </a:endParaRPr>
                    </a:p>
                  </a:txBody>
                  <a:tcPr marL="12700" marR="12700" marT="127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latin typeface="Calibri"/>
                          <a:cs typeface="Calibri"/>
                        </a:rPr>
                        <a:t>3,853</a:t>
                      </a:r>
                      <a:endParaRPr lang="en-US" sz="1800" b="1" i="0" u="none" strike="noStrike" dirty="0">
                        <a:latin typeface="Calibri"/>
                        <a:cs typeface="Calibri"/>
                      </a:endParaRPr>
                    </a:p>
                  </a:txBody>
                  <a:tcPr marL="12700" marR="12700" marT="12701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Calibri"/>
                          <a:cs typeface="Calibri"/>
                        </a:rPr>
                        <a:t>2,490</a:t>
                      </a:r>
                    </a:p>
                  </a:txBody>
                  <a:tcPr marL="12700" marR="12700" marT="12701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latin typeface="Calibri"/>
                          <a:cs typeface="Calibri"/>
                        </a:rPr>
                        <a:t>Biodiversity</a:t>
                      </a:r>
                      <a:endParaRPr lang="en-US" sz="1800" b="1" i="0" u="none" strike="noStrike" dirty="0">
                        <a:latin typeface="Calibri"/>
                        <a:cs typeface="Calibri"/>
                      </a:endParaRPr>
                    </a:p>
                  </a:txBody>
                  <a:tcPr marL="12700" marR="12700" marT="127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latin typeface="Calibri"/>
                          <a:cs typeface="Calibri"/>
                        </a:rPr>
                        <a:t>46</a:t>
                      </a:r>
                      <a:endParaRPr lang="en-US" sz="1800" b="1" i="0" u="none" strike="noStrike" dirty="0">
                        <a:latin typeface="Calibri"/>
                        <a:cs typeface="Calibri"/>
                      </a:endParaRPr>
                    </a:p>
                  </a:txBody>
                  <a:tcPr marL="12700" marR="12700" marT="12701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Calibri"/>
                          <a:cs typeface="Calibri"/>
                        </a:rPr>
                        <a:t>50</a:t>
                      </a:r>
                    </a:p>
                  </a:txBody>
                  <a:tcPr marL="12700" marR="12700" marT="12701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latin typeface="Calibri"/>
                          <a:cs typeface="Calibri"/>
                        </a:rPr>
                        <a:t>Recreation</a:t>
                      </a:r>
                    </a:p>
                  </a:txBody>
                  <a:tcPr marL="12700" marR="12700" marT="127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latin typeface="Calibri"/>
                          <a:cs typeface="Calibri"/>
                        </a:rPr>
                        <a:t>1,003</a:t>
                      </a:r>
                    </a:p>
                  </a:txBody>
                  <a:tcPr marL="12700" marR="12700" marT="12701" marB="0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Calibri"/>
                          <a:cs typeface="Calibri"/>
                        </a:rPr>
                        <a:t>1,003</a:t>
                      </a:r>
                    </a:p>
                  </a:txBody>
                  <a:tcPr marL="12700" marR="12700" marT="12701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949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latin typeface="Calibri"/>
                          <a:cs typeface="Calibri"/>
                        </a:rPr>
                        <a:t>Total, $/</a:t>
                      </a:r>
                      <a:r>
                        <a:rPr lang="en-US" sz="2800" b="1" u="none" strike="noStrike" dirty="0" err="1">
                          <a:latin typeface="Calibri"/>
                          <a:cs typeface="Calibri"/>
                        </a:rPr>
                        <a:t>yr</a:t>
                      </a:r>
                      <a:endParaRPr lang="en-US" sz="2800" b="1" i="0" u="none" strike="noStrike" dirty="0">
                        <a:latin typeface="Calibri"/>
                        <a:cs typeface="Calibri"/>
                      </a:endParaRPr>
                    </a:p>
                  </a:txBody>
                  <a:tcPr marL="12700" marR="12700" marT="12701" marB="0" anchor="b"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latin typeface="Calibri"/>
                          <a:cs typeface="Calibri"/>
                        </a:rPr>
                        <a:t>$1,574 billion</a:t>
                      </a:r>
                    </a:p>
                  </a:txBody>
                  <a:tcPr marL="12700" marR="12700" marT="12701" marB="0" anchor="b"/>
                </a:tc>
                <a:tc hMerge="1">
                  <a:txBody>
                    <a:bodyPr/>
                    <a:lstStyle/>
                    <a:p>
                      <a:pPr algn="r"/>
                      <a:endParaRPr lang="en-US" sz="3200" b="1" dirty="0">
                        <a:latin typeface="Calibri"/>
                        <a:cs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0113" y="177563"/>
            <a:ext cx="87350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2400" b="1" dirty="0"/>
              <a:t>Grassland Ecosystem Service Values</a:t>
            </a:r>
            <a:br>
              <a:rPr lang="en-US" sz="2400" b="1" dirty="0"/>
            </a:br>
            <a:r>
              <a:rPr lang="en-US" altLang="en-US" sz="1200" dirty="0">
                <a:solidFill>
                  <a:prstClr val="black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Dodds, W.K., K.C. Wilson, R.L. </a:t>
            </a:r>
            <a:r>
              <a:rPr lang="en-US" altLang="en-US" sz="1200" dirty="0" err="1">
                <a:solidFill>
                  <a:prstClr val="black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Rehmeier</a:t>
            </a:r>
            <a:r>
              <a:rPr lang="en-US" altLang="en-US" sz="1200" dirty="0">
                <a:solidFill>
                  <a:prstClr val="black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, G.L. Knight, S. </a:t>
            </a:r>
            <a:r>
              <a:rPr lang="en-US" altLang="en-US" sz="1200" dirty="0" err="1">
                <a:solidFill>
                  <a:prstClr val="black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Wiggam</a:t>
            </a:r>
            <a:r>
              <a:rPr lang="en-US" altLang="en-US" sz="1200" dirty="0">
                <a:solidFill>
                  <a:prstClr val="black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, J.A. </a:t>
            </a:r>
            <a:r>
              <a:rPr lang="en-US" altLang="en-US" sz="1200" dirty="0" err="1">
                <a:solidFill>
                  <a:prstClr val="black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Falke</a:t>
            </a:r>
            <a:r>
              <a:rPr lang="en-US" altLang="en-US" sz="1200" dirty="0">
                <a:solidFill>
                  <a:prstClr val="black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, H.J. </a:t>
            </a:r>
            <a:r>
              <a:rPr lang="en-US" altLang="en-US" sz="1200" dirty="0" err="1">
                <a:solidFill>
                  <a:prstClr val="black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Dalgleish</a:t>
            </a:r>
            <a:r>
              <a:rPr lang="en-US" altLang="en-US" sz="1200" dirty="0">
                <a:solidFill>
                  <a:prstClr val="black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, and K.N. Bertrand.  2008. Comparing ecosystem </a:t>
            </a:r>
            <a:br>
              <a:rPr lang="en-US" altLang="en-US" sz="1200" dirty="0">
                <a:solidFill>
                  <a:prstClr val="black"/>
                </a:solidFill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solidFill>
                  <a:prstClr val="black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goods and services provided by restored and native lands.  </a:t>
            </a:r>
            <a:r>
              <a:rPr lang="en-US" altLang="en-US" sz="1200" i="1" dirty="0" err="1">
                <a:solidFill>
                  <a:prstClr val="black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BioScience</a:t>
            </a:r>
            <a:r>
              <a:rPr lang="en-US" altLang="en-US" sz="1200" dirty="0">
                <a:solidFill>
                  <a:prstClr val="black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58(9):837-845.</a:t>
            </a:r>
          </a:p>
          <a:p>
            <a:pPr lvl="0" defTabSz="914400">
              <a:defRPr/>
            </a:pPr>
            <a:endParaRPr lang="en-US" i="1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879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727" y="5614671"/>
            <a:ext cx="1133475" cy="847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74" y="975996"/>
            <a:ext cx="3662369" cy="548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8990" y="177563"/>
            <a:ext cx="650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BFAST-Detected Trends in Greenness, 2001-2015</a:t>
            </a:r>
            <a:br>
              <a:rPr lang="en-US" sz="2400" b="1" dirty="0"/>
            </a:br>
            <a:r>
              <a:rPr lang="en-US" altLang="en-US" sz="1200" dirty="0">
                <a:solidFill>
                  <a:prstClr val="black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MODIS MOD13Q1 16-day NDVI composite image time series; 345 total images</a:t>
            </a:r>
            <a:endParaRPr lang="en-US" i="1" kern="0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727" y="975996"/>
            <a:ext cx="4261104" cy="130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97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8A3C7-3322-499A-90B7-E30FE9EF1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6CB7D-9CFE-43E4-AC04-030CC5B14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en-US" dirty="0"/>
              <a:t>Process a time series of MOD13Q1 images to assess trends in grassland biomass production as measured with NDVI/EVI.  Develop and approach to identify “anomalous” digital number values for this proxy to inform near real-time management.</a:t>
            </a:r>
          </a:p>
          <a:p>
            <a:r>
              <a:rPr lang="en-US" dirty="0"/>
              <a:t>Process time series of MOD13Q1 images to assess grassland phenology.  Extract multiple </a:t>
            </a:r>
            <a:r>
              <a:rPr lang="en-US" dirty="0" err="1"/>
              <a:t>phenometrics</a:t>
            </a:r>
            <a:r>
              <a:rPr lang="en-US" dirty="0"/>
              <a:t> and assess their temporal trends and spatial variation over the period 2001-2017.</a:t>
            </a:r>
          </a:p>
          <a:p>
            <a:pPr lvl="0"/>
            <a:r>
              <a:rPr lang="en-US" dirty="0"/>
              <a:t>Develop a validation procedure for Objectives 1-2 using imagery from the </a:t>
            </a:r>
            <a:r>
              <a:rPr lang="en-US" dirty="0" err="1"/>
              <a:t>PhenoCam</a:t>
            </a:r>
            <a:r>
              <a:rPr lang="en-US" dirty="0"/>
              <a:t> Network.</a:t>
            </a:r>
          </a:p>
          <a:p>
            <a:pPr lvl="0"/>
            <a:r>
              <a:rPr lang="en-US" dirty="0"/>
              <a:t>Using an improved understanding of grassland development and production in the past, and forecasted into the future, assess the impact of changing grassland conditions on the provision of a subset of ecosystem services.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18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0113" y="177563"/>
            <a:ext cx="3039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2400" b="1" dirty="0"/>
              <a:t>Study Area</a:t>
            </a:r>
            <a:br>
              <a:rPr lang="en-US" sz="2400" b="1" dirty="0"/>
            </a:br>
            <a:r>
              <a:rPr lang="en-US" altLang="en-US" sz="1200" dirty="0">
                <a:solidFill>
                  <a:prstClr val="black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Great Plains Level 1 Ecoregion – United States</a:t>
            </a:r>
          </a:p>
          <a:p>
            <a:pPr lvl="0" defTabSz="914400">
              <a:defRPr/>
            </a:pPr>
            <a:endParaRPr lang="en-US" i="1" kern="0" dirty="0">
              <a:solidFill>
                <a:prstClr val="black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7926A1-E122-43D3-B091-5FDBAFFB1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9" t="7551" r="5088" b="25900"/>
          <a:stretch/>
        </p:blipFill>
        <p:spPr>
          <a:xfrm>
            <a:off x="186118" y="1220062"/>
            <a:ext cx="5114166" cy="4903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DC13EA-14FB-49F2-B4E9-848EBC29C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284" y="1220062"/>
            <a:ext cx="3728604" cy="372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95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4294967295"/>
          </p:nvPr>
        </p:nvSpPr>
        <p:spPr>
          <a:xfrm>
            <a:off x="320112" y="1562651"/>
            <a:ext cx="4688615" cy="40814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Collect, process, and analyze MODIS Terra 16 day composite NDVI images (MOD13Q1).</a:t>
            </a:r>
          </a:p>
          <a:p>
            <a:r>
              <a:rPr lang="en-US" dirty="0"/>
              <a:t>6.25 ha (15.5 ac) pixels </a:t>
            </a:r>
          </a:p>
          <a:p>
            <a:r>
              <a:rPr lang="en-US" dirty="0"/>
              <a:t>23 images per year (since 2001)</a:t>
            </a:r>
          </a:p>
          <a:p>
            <a:r>
              <a:rPr lang="en-US" dirty="0"/>
              <a:t>Consistent and reliable long-term coverage.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990" y="177563"/>
            <a:ext cx="49308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Monitoring Surface Greenness</a:t>
            </a:r>
            <a:br>
              <a:rPr lang="en-US" sz="2400" b="1" dirty="0"/>
            </a:br>
            <a:r>
              <a:rPr lang="en-US" altLang="en-US" sz="1200" dirty="0">
                <a:solidFill>
                  <a:prstClr val="black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MODIS MOD13Q1 16-day NDVI composite image from </a:t>
            </a:r>
            <a:r>
              <a:rPr lang="en-US" sz="1200" dirty="0">
                <a:solidFill>
                  <a:prstClr val="black"/>
                </a:solidFill>
                <a:latin typeface="Calibri" panose="020F0502020204030204" pitchFamily="34" charset="0"/>
                <a:cs typeface="Courier New" panose="02070309020205020404" pitchFamily="49" charset="0"/>
              </a:rPr>
              <a:t>August 13-28, 2015</a:t>
            </a:r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0" defTabSz="914400">
              <a:defRPr/>
            </a:pPr>
            <a:endParaRPr lang="en-US" i="1" kern="0" dirty="0">
              <a:solidFill>
                <a:prstClr val="black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554" y="1562650"/>
            <a:ext cx="3559773" cy="384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82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0113" y="177563"/>
            <a:ext cx="49016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2400" b="1" dirty="0"/>
              <a:t>MODIS Pixel Reliability – GOOD Class</a:t>
            </a:r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0" defTabSz="914400">
              <a:defRPr/>
            </a:pPr>
            <a:endParaRPr lang="en-US" i="1" kern="0" dirty="0">
              <a:solidFill>
                <a:prstClr val="black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76377" y="1012089"/>
            <a:ext cx="5791246" cy="5486400"/>
            <a:chOff x="562504" y="1012089"/>
            <a:chExt cx="5791246" cy="54864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504" y="1012089"/>
              <a:ext cx="3662369" cy="5486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4366" y="5726735"/>
              <a:ext cx="1929384" cy="771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559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304" y="1174707"/>
            <a:ext cx="3746970" cy="3740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29" y="1174707"/>
            <a:ext cx="3746970" cy="374019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51398" y="4914901"/>
            <a:ext cx="8229600" cy="180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Breaks For Additive Seasonal and Trend (BFAST) change detection algorithm; decomposes time series datasets into seasonal, trend, and noise components.</a:t>
            </a:r>
          </a:p>
          <a:p>
            <a:r>
              <a:rPr lang="en-US" sz="2000" dirty="0"/>
              <a:t>Total of 345 16-day composite NDVI images acquired by MODIS Terra from 2001-2015 were analyzed.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990" y="177563"/>
            <a:ext cx="840896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Detecting Trends in Greenness</a:t>
            </a:r>
            <a:br>
              <a:rPr lang="en-US" sz="2400" b="1" dirty="0"/>
            </a:br>
            <a:r>
              <a:rPr lang="en-US" sz="1200" dirty="0" err="1"/>
              <a:t>Verbesselt</a:t>
            </a:r>
            <a:r>
              <a:rPr lang="en-US" sz="1200" dirty="0"/>
              <a:t>, J., Hyndman, R., Newnham, G., </a:t>
            </a:r>
            <a:r>
              <a:rPr lang="en-US" sz="1200" dirty="0" err="1"/>
              <a:t>Culvenor</a:t>
            </a:r>
            <a:r>
              <a:rPr lang="en-US" sz="1200" dirty="0"/>
              <a:t>, D.  2010. Detecting trend and seasonal changes in satellite image time series. </a:t>
            </a:r>
            <a:br>
              <a:rPr lang="en-US" sz="1200" dirty="0"/>
            </a:br>
            <a:r>
              <a:rPr lang="en-US" sz="1200" i="1" dirty="0"/>
              <a:t>Remote Sensing of Environment</a:t>
            </a:r>
            <a:r>
              <a:rPr lang="en-US" sz="1200" dirty="0"/>
              <a:t> 114(1):106-115.</a:t>
            </a:r>
          </a:p>
          <a:p>
            <a:endParaRPr lang="en-US" altLang="en-US" sz="1200" dirty="0">
              <a:solidFill>
                <a:prstClr val="black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0" defTabSz="914400">
              <a:defRPr/>
            </a:pPr>
            <a:endParaRPr lang="en-US" i="1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64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325091-FF44-4E81-BBFB-73C410B422D5}"/>
              </a:ext>
            </a:extLst>
          </p:cNvPr>
          <p:cNvSpPr txBox="1"/>
          <p:nvPr/>
        </p:nvSpPr>
        <p:spPr>
          <a:xfrm>
            <a:off x="328990" y="177563"/>
            <a:ext cx="650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BFAST-Detected Trends in Greenness, 2001-2017</a:t>
            </a:r>
            <a:br>
              <a:rPr lang="en-US" sz="2400" b="1" dirty="0"/>
            </a:br>
            <a:r>
              <a:rPr lang="en-US" altLang="en-US" sz="1200" dirty="0">
                <a:solidFill>
                  <a:prstClr val="black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MODIS MOD13Q1 16-day NDVI composite image time series; 391 total images</a:t>
            </a:r>
            <a:endParaRPr lang="en-US" i="1" kern="0" dirty="0">
              <a:solidFill>
                <a:prstClr val="black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F1F996-264D-45F9-8BC9-A0D0D6941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05"/>
          <a:stretch/>
        </p:blipFill>
        <p:spPr>
          <a:xfrm>
            <a:off x="534075" y="989327"/>
            <a:ext cx="4800054" cy="5550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7EA708-6FDF-4AD2-959B-390C7B40D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730" y="989327"/>
            <a:ext cx="3200400" cy="319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21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325091-FF44-4E81-BBFB-73C410B422D5}"/>
              </a:ext>
            </a:extLst>
          </p:cNvPr>
          <p:cNvSpPr txBox="1"/>
          <p:nvPr/>
        </p:nvSpPr>
        <p:spPr>
          <a:xfrm>
            <a:off x="328990" y="177563"/>
            <a:ext cx="7586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BFAST-Detected Significant Breaks in Trend, 2001-2017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MODIS MOD13Q1 16-day NDVI composite image time series; 391 total images; maximum of 1 break per year detected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B43C47-0998-451C-A700-62CAF2231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53"/>
          <a:stretch/>
        </p:blipFill>
        <p:spPr>
          <a:xfrm>
            <a:off x="723717" y="823894"/>
            <a:ext cx="4402850" cy="6001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0B66FD-E289-4F11-98F0-55414763A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387" y="823894"/>
            <a:ext cx="3200400" cy="319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51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DA4731A3-B102-43EB-B5DD-C05F81953C8B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F1CC1303-05D3-4ACD-BD01-8EDA442064D6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E701D2A5-98E5-4656-A8E2-C17C7BCA46A3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9C930B48-823D-422C-A940-4B4935C923F6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55BA7DB3-3799-464C-BEF6-F1177B3C5F9D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15119B4D-E1C4-4B9A-91B1-ECF299EAE83E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3E9515A2-5EEF-4438-A8EB-332D1C83EE18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EC287B5A-643F-46C6-AE97-0F40B3323513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B6767C9F-2716-4D5C-A1B9-A53EAADC3013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C8A8FB25-1396-4BCA-9BC8-7099AFFA2B32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4CAF025A-8C58-4DEA-A687-CB406D277ACC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0CBCAE29-8B24-49C8-A580-67A2F36309FA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9F7B7C18-3998-4B7E-A54F-9ADFF29D467E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74E24659-28ED-4706-BE28-602199530BD7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3A19E49E-4DB9-4528-B4B1-9BFCBA7E6AD5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084086F2-54AB-4DE2-B071-AB0AF0F09D07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6D6F6E51-C6C0-4AE3-960F-F841E2EDD33A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AE07C087-19FC-4693-B81B-2B0089ADBFC9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FFED74D1-08F9-417C-AAEC-20040F912985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8E9AAE29-7612-47B6-96A2-A4B4B872144A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3539</TotalTime>
  <Words>602</Words>
  <Application>Microsoft Office PowerPoint</Application>
  <PresentationFormat>On-screen Show (4:3)</PresentationFormat>
  <Paragraphs>76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Courier New</vt:lpstr>
      <vt:lpstr>Verdana</vt:lpstr>
      <vt:lpstr>Office Theme</vt:lpstr>
      <vt:lpstr>Time Series Analysis of Phenometrics and Long-Term Vegetation Trends for the  Great Plains Ecoregion using Moderate Resolution Satellite Imagery</vt:lpstr>
      <vt:lpstr>Questions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Series Analysis of Phenometrics and Long-Term Vegetation Trends for the  Great Plains Ecoregion using Moderate Resolution Satellite Imagery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Kansas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Shawn Hutchinson</dc:creator>
  <cp:lastModifiedBy>Shawn Hutchinson</cp:lastModifiedBy>
  <cp:revision>107</cp:revision>
  <dcterms:created xsi:type="dcterms:W3CDTF">2011-05-09T20:00:01Z</dcterms:created>
  <dcterms:modified xsi:type="dcterms:W3CDTF">2018-10-08T14:57:44Z</dcterms:modified>
</cp:coreProperties>
</file>